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98" r:id="rId5"/>
    <p:sldId id="300" r:id="rId6"/>
    <p:sldId id="306" r:id="rId7"/>
    <p:sldId id="302" r:id="rId8"/>
    <p:sldId id="305" r:id="rId9"/>
    <p:sldId id="310" r:id="rId10"/>
    <p:sldId id="311" r:id="rId11"/>
    <p:sldId id="312" r:id="rId12"/>
    <p:sldId id="313" r:id="rId13"/>
    <p:sldId id="314" r:id="rId14"/>
    <p:sldId id="315" r:id="rId15"/>
    <p:sldId id="307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4/27/2022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43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4/27/2022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465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4/27/2022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783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4/27/2022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359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4/27/2022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925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4/27/2022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543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4/27/2022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93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4/27/2022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184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4/27/2022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613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4/27/2022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0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hyperlink" Target="https://expensify-react-client.herokuapp.com/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developer.mozilla.org/en-US/docs/Web/CSS/CSS_Grid_Layout" TargetMode="External"/><Relationship Id="rId3" Type="http://schemas.openxmlformats.org/officeDocument/2006/relationships/hyperlink" Target="https://www.zoho.com/us/expense/expense-reports/" TargetMode="External"/><Relationship Id="rId7" Type="http://schemas.openxmlformats.org/officeDocument/2006/relationships/hyperlink" Target="https://javascript.info/shadow-dom-events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javascript.info/web-components" TargetMode="External"/><Relationship Id="rId5" Type="http://schemas.openxmlformats.org/officeDocument/2006/relationships/hyperlink" Target="https://mui.com/material-ui/getting-started/usage/" TargetMode="External"/><Relationship Id="rId10" Type="http://schemas.openxmlformats.org/officeDocument/2006/relationships/hyperlink" Target="https://www.youtube.com/" TargetMode="External"/><Relationship Id="rId4" Type="http://schemas.openxmlformats.org/officeDocument/2006/relationships/hyperlink" Target="https://developers.google.com/youtube/v3/guides/" TargetMode="External"/><Relationship Id="rId9" Type="http://schemas.openxmlformats.org/officeDocument/2006/relationships/hyperlink" Target="https://plotly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6001" b="1"/>
          <a:stretch/>
        </p:blipFill>
        <p:spPr>
          <a:xfrm>
            <a:off x="-3273" y="0"/>
            <a:ext cx="12191980" cy="6858000"/>
          </a:xfrm>
          <a:prstGeom prst="rect">
            <a:avLst/>
          </a:pr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B94BE868-D43F-4940-8CE9-93D953A11A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992622" y="-341385"/>
            <a:ext cx="6858003" cy="7540754"/>
          </a:xfrm>
          <a:prstGeom prst="rect">
            <a:avLst/>
          </a:prstGeom>
          <a:gradFill flip="none" rotWithShape="1">
            <a:gsLst>
              <a:gs pos="48000">
                <a:schemeClr val="tx1">
                  <a:alpha val="25000"/>
                </a:schemeClr>
              </a:gs>
              <a:gs pos="85000">
                <a:schemeClr val="tx1">
                  <a:alpha val="45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15379" y="439449"/>
            <a:ext cx="6241001" cy="1598226"/>
          </a:xfrm>
        </p:spPr>
        <p:txBody>
          <a:bodyPr anchor="b">
            <a:no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Expensify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78680" y="2876366"/>
            <a:ext cx="3426780" cy="1544710"/>
          </a:xfrm>
        </p:spPr>
        <p:txBody>
          <a:bodyPr anchor="t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+mj-lt"/>
              </a:rPr>
              <a:t>Pratik </a:t>
            </a:r>
            <a:r>
              <a:rPr lang="en-US" sz="1400" dirty="0" err="1">
                <a:solidFill>
                  <a:schemeClr val="bg1"/>
                </a:solidFill>
                <a:latin typeface="+mj-lt"/>
              </a:rPr>
              <a:t>Gawand</a:t>
            </a:r>
            <a:endParaRPr lang="en-US" sz="1400" dirty="0">
              <a:solidFill>
                <a:schemeClr val="bg1"/>
              </a:solidFill>
              <a:latin typeface="+mj-lt"/>
            </a:endParaRPr>
          </a:p>
          <a:p>
            <a:r>
              <a:rPr lang="en-US" sz="1400" dirty="0" err="1">
                <a:solidFill>
                  <a:schemeClr val="bg1"/>
                </a:solidFill>
                <a:latin typeface="+mj-lt"/>
              </a:rPr>
              <a:t>Sathwik</a:t>
            </a:r>
            <a:r>
              <a:rPr lang="en-US" sz="1400" dirty="0">
                <a:solidFill>
                  <a:schemeClr val="bg1"/>
                </a:solidFill>
                <a:latin typeface="+mj-lt"/>
              </a:rPr>
              <a:t> Hegde</a:t>
            </a:r>
          </a:p>
          <a:p>
            <a:r>
              <a:rPr lang="en-US" sz="1400" dirty="0">
                <a:solidFill>
                  <a:schemeClr val="bg1"/>
                </a:solidFill>
                <a:latin typeface="+mj-lt"/>
              </a:rPr>
              <a:t>Ganesh Dharani</a:t>
            </a:r>
          </a:p>
          <a:p>
            <a:r>
              <a:rPr lang="en-US" sz="1400" dirty="0">
                <a:solidFill>
                  <a:schemeClr val="bg1"/>
                </a:solidFill>
                <a:latin typeface="+mj-lt"/>
              </a:rPr>
              <a:t>Shenckerr Gollapudi</a:t>
            </a: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31B0FB71-0F57-4904-802D-390EF5A344ED}"/>
              </a:ext>
            </a:extLst>
          </p:cNvPr>
          <p:cNvSpPr txBox="1"/>
          <p:nvPr/>
        </p:nvSpPr>
        <p:spPr>
          <a:xfrm>
            <a:off x="2965140" y="5347212"/>
            <a:ext cx="659611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spc="-5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Info</a:t>
            </a:r>
            <a:r>
              <a:rPr lang="en-US" dirty="0"/>
              <a:t> </a:t>
            </a:r>
            <a:r>
              <a:rPr lang="en-US" sz="4400" spc="-5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6150 Final Project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DBE9639-5E17-4E2E-BBDE-8C4A7BE3E78A}"/>
              </a:ext>
            </a:extLst>
          </p:cNvPr>
          <p:cNvSpPr txBox="1"/>
          <p:nvPr/>
        </p:nvSpPr>
        <p:spPr>
          <a:xfrm>
            <a:off x="1365197" y="6048316"/>
            <a:ext cx="108235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spc="-50" dirty="0">
                <a:solidFill>
                  <a:schemeClr val="bg2"/>
                </a:solidFill>
                <a:latin typeface="+mj-lt"/>
                <a:ea typeface="+mj-ea"/>
                <a:cs typeface="+mj-cs"/>
                <a:hlinkClick r:id="rId4"/>
              </a:rPr>
              <a:t>https://expensify-react-client.herokuapp.com/</a:t>
            </a:r>
            <a:endParaRPr lang="en-US" sz="3200" spc="-50" dirty="0">
              <a:solidFill>
                <a:schemeClr val="bg2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93143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497DE5-0939-4D1D-9350-0C5E1B209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CCC70ED-6C63-4537-B7EB-51990D6C0A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724" y="457200"/>
            <a:ext cx="11274552" cy="5943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76E24C1-2968-40DC-A36E-F6B85F0F0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732" y="521208"/>
            <a:ext cx="11146536" cy="581558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27B1BE9-1491-491E-B35B-012DFF4BDD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2732" y="521208"/>
            <a:ext cx="11146535" cy="5815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7934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497DE5-0939-4D1D-9350-0C5E1B209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CCC70ED-6C63-4537-B7EB-51990D6C0A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724" y="457200"/>
            <a:ext cx="11274552" cy="5943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76E24C1-2968-40DC-A36E-F6B85F0F0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732" y="521208"/>
            <a:ext cx="11146536" cy="581558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9E98B3E-2524-49D5-BB97-484C63BADB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2732" y="521208"/>
            <a:ext cx="11146535" cy="5815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1979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6482F060-A4AF-4E0B-B364-7C6BA4A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6220" y="0"/>
            <a:ext cx="464131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1B095A-FAD8-45AD-9423-6248821FC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813" y="640080"/>
            <a:ext cx="3847489" cy="28503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>
                <a:solidFill>
                  <a:srgbClr val="FFFFFF"/>
                </a:solidFill>
              </a:rPr>
              <a:t>References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9EB6DAA-2F0C-43D5-A577-15D5D2C4E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22797" y="3651268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 descr="An abstract connection in pale grey background">
            <a:extLst>
              <a:ext uri="{FF2B5EF4-FFF2-40B4-BE49-F238E27FC236}">
                <a16:creationId xmlns:a16="http://schemas.microsoft.com/office/drawing/2014/main" id="{0C15988B-F12B-4F7C-88E6-94D3C42370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38018"/>
          <a:stretch/>
        </p:blipFill>
        <p:spPr>
          <a:xfrm>
            <a:off x="4635095" y="10"/>
            <a:ext cx="7556889" cy="685799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D5E5684-4723-471E-80D7-54C3D5D9B362}"/>
              </a:ext>
            </a:extLst>
          </p:cNvPr>
          <p:cNvSpPr txBox="1"/>
          <p:nvPr/>
        </p:nvSpPr>
        <p:spPr>
          <a:xfrm>
            <a:off x="4749553" y="763480"/>
            <a:ext cx="7226424" cy="6863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+mj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https://www.zoho.com/us/expense/expense-reports/</a:t>
            </a:r>
            <a:r>
              <a:rPr lang="en-US" sz="2000" dirty="0">
                <a:solidFill>
                  <a:schemeClr val="bg1"/>
                </a:solidFill>
                <a:latin typeface="+mj-lt"/>
              </a:rPr>
              <a:t> </a:t>
            </a:r>
          </a:p>
          <a:p>
            <a:endParaRPr lang="en-US" sz="2000" dirty="0">
              <a:solidFill>
                <a:schemeClr val="bg1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+mj-l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https://developers.google.com/youtube/v3/guides/</a:t>
            </a:r>
            <a:endParaRPr lang="en-US" sz="2000" dirty="0">
              <a:solidFill>
                <a:schemeClr val="bg1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+mj-l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https://mui.com/material-ui/getting-started/usage/</a:t>
            </a:r>
            <a:endParaRPr lang="en-US" sz="2000" dirty="0">
              <a:solidFill>
                <a:schemeClr val="bg1"/>
              </a:solidFill>
              <a:latin typeface="+mj-lt"/>
            </a:endParaRPr>
          </a:p>
          <a:p>
            <a:endParaRPr lang="en-US" sz="2000" dirty="0">
              <a:solidFill>
                <a:schemeClr val="bg1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+mj-lt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https://javascript.info/web-components</a:t>
            </a:r>
            <a:endParaRPr lang="en-US" sz="2000" dirty="0">
              <a:solidFill>
                <a:schemeClr val="bg1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+mj-lt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https://javascript.info/shadow-dom-events</a:t>
            </a:r>
            <a:endParaRPr lang="en-US" sz="2000" dirty="0">
              <a:solidFill>
                <a:schemeClr val="bg1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+mj-lt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https://developer.mozilla.org/en-US/docs/Web/CSS/CSS_Grid_Layout</a:t>
            </a:r>
            <a:endParaRPr lang="en-US" sz="2000" dirty="0">
              <a:solidFill>
                <a:schemeClr val="bg1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+mj-lt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https://plotly.com/</a:t>
            </a:r>
            <a:endParaRPr lang="en-US" sz="2000" dirty="0">
              <a:solidFill>
                <a:schemeClr val="bg1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+mj-lt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</a:t>
            </a:r>
            <a:endParaRPr lang="en-US" sz="2000" dirty="0">
              <a:solidFill>
                <a:schemeClr val="bg1"/>
              </a:solidFill>
              <a:latin typeface="+mj-lt"/>
            </a:endParaRPr>
          </a:p>
          <a:p>
            <a:endParaRPr lang="en-US" sz="2000" dirty="0">
              <a:solidFill>
                <a:schemeClr val="bg1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503751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6482F060-A4AF-4E0B-B364-7C6BA4A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6220" y="0"/>
            <a:ext cx="464131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814" y="640080"/>
            <a:ext cx="3659246" cy="28503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 dirty="0">
                <a:solidFill>
                  <a:srgbClr val="FFFFFF"/>
                </a:solidFill>
              </a:rPr>
              <a:t>Purpose</a:t>
            </a:r>
            <a:endParaRPr lang="en-US" sz="5400" dirty="0">
              <a:solidFill>
                <a:srgbClr val="FFFFFF"/>
              </a:solidFill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9EB6DAA-2F0C-43D5-A577-15D5D2C4E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22797" y="3651268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Content Placeholder 8" descr="An abstract connection in pale grey background">
            <a:extLst>
              <a:ext uri="{FF2B5EF4-FFF2-40B4-BE49-F238E27FC236}">
                <a16:creationId xmlns:a16="http://schemas.microsoft.com/office/drawing/2014/main" id="{640EA51C-4C91-46F4-9387-93A3021260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38018"/>
          <a:stretch/>
        </p:blipFill>
        <p:spPr>
          <a:xfrm>
            <a:off x="4635095" y="10"/>
            <a:ext cx="7556889" cy="685799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9C3AF00-0A6A-49F0-A9B7-4BAB8721AD19}"/>
              </a:ext>
            </a:extLst>
          </p:cNvPr>
          <p:cNvSpPr txBox="1"/>
          <p:nvPr/>
        </p:nvSpPr>
        <p:spPr>
          <a:xfrm>
            <a:off x="4773077" y="381740"/>
            <a:ext cx="7202900" cy="67505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+mj-lt"/>
              </a:rPr>
              <a:t>Implementing the Web application to replace the conventional pen and paper approach to note down the expenses </a:t>
            </a:r>
          </a:p>
          <a:p>
            <a:pPr marL="285750" indent="-285750"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+mj-lt"/>
              </a:rPr>
              <a:t>Expensify helps to log the daily expenses categorically</a:t>
            </a:r>
          </a:p>
          <a:p>
            <a:pPr marL="285750" indent="-285750"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+mj-lt"/>
              </a:rPr>
              <a:t>Improves the financial stability over the expenses</a:t>
            </a:r>
          </a:p>
          <a:p>
            <a:pPr marL="285750" indent="-285750"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+mj-lt"/>
              </a:rPr>
              <a:t>Avoids the conflicts due to financial activities</a:t>
            </a:r>
          </a:p>
          <a:p>
            <a:pPr marL="285750" indent="-285750"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+mj-lt"/>
              </a:rPr>
              <a:t>Reduce financial stress</a:t>
            </a:r>
          </a:p>
          <a:p>
            <a:pPr marL="285750" indent="-285750">
              <a:spcAft>
                <a:spcPts val="400"/>
              </a:spcAft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335143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6482F060-A4AF-4E0B-B364-7C6BA4A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6220" y="0"/>
            <a:ext cx="464131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1B095A-FAD8-45AD-9423-6248821FC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814" y="640080"/>
            <a:ext cx="3934258" cy="28503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 dirty="0" err="1">
                <a:solidFill>
                  <a:srgbClr val="FFFFFF"/>
                </a:solidFill>
              </a:rPr>
              <a:t>Techstack</a:t>
            </a:r>
            <a:endParaRPr lang="en-US" sz="5400" b="1" dirty="0">
              <a:solidFill>
                <a:srgbClr val="FFFFFF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9EB6DAA-2F0C-43D5-A577-15D5D2C4E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22797" y="3651268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 descr="An abstract connection in pale grey background">
            <a:extLst>
              <a:ext uri="{FF2B5EF4-FFF2-40B4-BE49-F238E27FC236}">
                <a16:creationId xmlns:a16="http://schemas.microsoft.com/office/drawing/2014/main" id="{0C15988B-F12B-4F7C-88E6-94D3C42370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38018"/>
          <a:stretch/>
        </p:blipFill>
        <p:spPr>
          <a:xfrm>
            <a:off x="4635095" y="10"/>
            <a:ext cx="7556889" cy="685799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2355F04-79E3-454B-80E3-D783F7E45DBE}"/>
              </a:ext>
            </a:extLst>
          </p:cNvPr>
          <p:cNvSpPr txBox="1"/>
          <p:nvPr/>
        </p:nvSpPr>
        <p:spPr>
          <a:xfrm>
            <a:off x="4812089" y="368318"/>
            <a:ext cx="7202900" cy="67916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Frontend</a:t>
            </a:r>
          </a:p>
          <a:p>
            <a:pPr marL="971550" lvl="1" indent="-514350">
              <a:spcAft>
                <a:spcPts val="400"/>
              </a:spcAft>
              <a:buFont typeface="+mj-lt"/>
              <a:buAutoNum type="arabicPeriod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ReactJS</a:t>
            </a:r>
          </a:p>
          <a:p>
            <a:pPr marL="971550" lvl="1" indent="-514350">
              <a:spcAft>
                <a:spcPts val="400"/>
              </a:spcAft>
              <a:buFont typeface="+mj-lt"/>
              <a:buAutoNum type="arabicPeriod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Redux </a:t>
            </a:r>
            <a:r>
              <a:rPr lang="en-US" sz="2800" dirty="0" err="1">
                <a:solidFill>
                  <a:schemeClr val="bg1"/>
                </a:solidFill>
                <a:latin typeface="+mj-lt"/>
              </a:rPr>
              <a:t>Thunk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  <a:p>
            <a:pPr marL="971550" lvl="1" indent="-514350">
              <a:spcAft>
                <a:spcPts val="400"/>
              </a:spcAft>
              <a:buFont typeface="+mj-lt"/>
              <a:buAutoNum type="arabicPeriod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SCSS</a:t>
            </a:r>
          </a:p>
          <a:p>
            <a:pPr marL="971550" lvl="1" indent="-514350">
              <a:spcAft>
                <a:spcPts val="400"/>
              </a:spcAft>
              <a:buFont typeface="+mj-lt"/>
              <a:buAutoNum type="arabicPeriod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MUI Component</a:t>
            </a:r>
          </a:p>
          <a:p>
            <a:pPr marL="514350" indent="-514350"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Backend</a:t>
            </a:r>
          </a:p>
          <a:p>
            <a:pPr marL="971550" lvl="1" indent="-514350">
              <a:spcAft>
                <a:spcPts val="400"/>
              </a:spcAft>
              <a:buFont typeface="+mj-lt"/>
              <a:buAutoNum type="arabicPeriod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NodeJS</a:t>
            </a:r>
          </a:p>
          <a:p>
            <a:pPr marL="285750" indent="-285750"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Database</a:t>
            </a:r>
          </a:p>
          <a:p>
            <a:pPr marL="971550" lvl="1" indent="-514350">
              <a:spcAft>
                <a:spcPts val="400"/>
              </a:spcAft>
              <a:buFont typeface="+mj-lt"/>
              <a:buAutoNum type="arabicPeriod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MongoDB</a:t>
            </a:r>
          </a:p>
          <a:p>
            <a:pPr marL="514350" indent="-514350"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Deployment</a:t>
            </a:r>
          </a:p>
          <a:p>
            <a:pPr marL="971550" lvl="1" indent="-514350">
              <a:spcAft>
                <a:spcPts val="400"/>
              </a:spcAft>
              <a:buFont typeface="+mj-lt"/>
              <a:buAutoNum type="arabicPeriod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Heroku</a:t>
            </a:r>
          </a:p>
          <a:p>
            <a:pPr marL="971550" lvl="1" indent="-514350">
              <a:spcAft>
                <a:spcPts val="400"/>
              </a:spcAft>
              <a:buFont typeface="+mj-lt"/>
              <a:buAutoNum type="arabicPeriod"/>
            </a:pPr>
            <a:r>
              <a:rPr lang="en-US" sz="2800" dirty="0" err="1">
                <a:solidFill>
                  <a:schemeClr val="bg1"/>
                </a:solidFill>
                <a:latin typeface="+mj-lt"/>
              </a:rPr>
              <a:t>Github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Actions	</a:t>
            </a:r>
          </a:p>
          <a:p>
            <a:pPr>
              <a:spcAft>
                <a:spcPts val="400"/>
              </a:spcAft>
            </a:pPr>
            <a:endParaRPr lang="en-US" sz="2800" dirty="0">
              <a:solidFill>
                <a:schemeClr val="bg1"/>
              </a:solidFill>
              <a:latin typeface="+mj-lt"/>
            </a:endParaRPr>
          </a:p>
          <a:p>
            <a:pPr>
              <a:spcAft>
                <a:spcPts val="400"/>
              </a:spcAft>
            </a:pPr>
            <a:endParaRPr lang="en-US" sz="28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843015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6482F060-A4AF-4E0B-B364-7C6BA4A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6220" y="0"/>
            <a:ext cx="464131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A92F54-A93D-405B-B199-89DE7B931A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814" y="640080"/>
            <a:ext cx="3659246" cy="28503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800" b="1">
                <a:solidFill>
                  <a:srgbClr val="FFFFFF"/>
                </a:solidFill>
              </a:rPr>
              <a:t>Features Implemented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9EB6DAA-2F0C-43D5-A577-15D5D2C4E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22797" y="3651268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Content Placeholder 6" descr="An abstract connection in pale grey background">
            <a:extLst>
              <a:ext uri="{FF2B5EF4-FFF2-40B4-BE49-F238E27FC236}">
                <a16:creationId xmlns:a16="http://schemas.microsoft.com/office/drawing/2014/main" id="{242B1F28-5D93-4446-A0D6-347F343732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38018"/>
          <a:stretch/>
        </p:blipFill>
        <p:spPr>
          <a:xfrm>
            <a:off x="4635095" y="10"/>
            <a:ext cx="7556889" cy="685799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E48C7A0-5FDC-4BB2-80C8-2034B9925892}"/>
              </a:ext>
            </a:extLst>
          </p:cNvPr>
          <p:cNvSpPr txBox="1"/>
          <p:nvPr/>
        </p:nvSpPr>
        <p:spPr>
          <a:xfrm>
            <a:off x="5468645" y="763480"/>
            <a:ext cx="65073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3200" dirty="0">
              <a:solidFill>
                <a:srgbClr val="002060"/>
              </a:solidFill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674431D-43C6-4D0E-907B-F3E94D40B233}"/>
              </a:ext>
            </a:extLst>
          </p:cNvPr>
          <p:cNvSpPr txBox="1"/>
          <p:nvPr/>
        </p:nvSpPr>
        <p:spPr>
          <a:xfrm>
            <a:off x="4773077" y="381740"/>
            <a:ext cx="7202900" cy="65351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Implemented JWT Authentication for securing API</a:t>
            </a:r>
          </a:p>
          <a:p>
            <a:pPr marL="285750" indent="-285750"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Used Redux for Store management</a:t>
            </a:r>
          </a:p>
          <a:p>
            <a:pPr marL="285750" indent="-285750"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Implemented Password hashing </a:t>
            </a:r>
          </a:p>
          <a:p>
            <a:pPr marL="285750" indent="-285750"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Used mongoose to connect with the backend MongoDB</a:t>
            </a:r>
          </a:p>
          <a:p>
            <a:pPr marL="285750" indent="-285750"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Used Environment Variable for storing secrets and database </a:t>
            </a:r>
            <a:r>
              <a:rPr lang="en-US" sz="2800" dirty="0" err="1">
                <a:solidFill>
                  <a:schemeClr val="bg1"/>
                </a:solidFill>
                <a:latin typeface="+mj-lt"/>
              </a:rPr>
              <a:t>uri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  <a:p>
            <a:pPr marL="285750" indent="-285750"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Deployed frontend and backend on Heroku</a:t>
            </a:r>
          </a:p>
          <a:p>
            <a:pPr marL="285750" indent="-285750"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Used </a:t>
            </a:r>
            <a:r>
              <a:rPr lang="en-US" sz="2800" dirty="0" err="1">
                <a:solidFill>
                  <a:schemeClr val="bg1"/>
                </a:solidFill>
                <a:latin typeface="+mj-lt"/>
              </a:rPr>
              <a:t>Github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actions for automated deployment.</a:t>
            </a:r>
          </a:p>
          <a:p>
            <a:pPr marL="285750" indent="-285750"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Used Material UI for component</a:t>
            </a:r>
          </a:p>
          <a:p>
            <a:pPr marL="285750" indent="-285750"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Added </a:t>
            </a:r>
            <a:r>
              <a:rPr lang="en-US" sz="2800" dirty="0" err="1">
                <a:solidFill>
                  <a:schemeClr val="bg1"/>
                </a:solidFill>
                <a:latin typeface="+mj-lt"/>
              </a:rPr>
              <a:t>Youtube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player </a:t>
            </a:r>
          </a:p>
        </p:txBody>
      </p:sp>
    </p:spTree>
    <p:extLst>
      <p:ext uri="{BB962C8B-B14F-4D97-AF65-F5344CB8AC3E}">
        <p14:creationId xmlns:p14="http://schemas.microsoft.com/office/powerpoint/2010/main" val="15660960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6482F060-A4AF-4E0B-B364-7C6BA4A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6220" y="0"/>
            <a:ext cx="464131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A92F54-A93D-405B-B199-89DE7B931A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814" y="640080"/>
            <a:ext cx="3659246" cy="28503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800" b="1">
                <a:solidFill>
                  <a:srgbClr val="FFFFFF"/>
                </a:solidFill>
              </a:rPr>
              <a:t>Contributions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9EB6DAA-2F0C-43D5-A577-15D5D2C4E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22797" y="3651268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 descr="An abstract connection in pale grey background">
            <a:extLst>
              <a:ext uri="{FF2B5EF4-FFF2-40B4-BE49-F238E27FC236}">
                <a16:creationId xmlns:a16="http://schemas.microsoft.com/office/drawing/2014/main" id="{6B1CA2C9-C923-4F2C-BFC8-D48D75F325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38018"/>
          <a:stretch/>
        </p:blipFill>
        <p:spPr>
          <a:xfrm>
            <a:off x="4635095" y="10"/>
            <a:ext cx="7556889" cy="685799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689C584-7FDA-4E24-8E53-DE79BC6C5EEF}"/>
              </a:ext>
            </a:extLst>
          </p:cNvPr>
          <p:cNvSpPr txBox="1"/>
          <p:nvPr/>
        </p:nvSpPr>
        <p:spPr>
          <a:xfrm>
            <a:off x="4773077" y="492606"/>
            <a:ext cx="7693935" cy="649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+mj-lt"/>
              </a:rPr>
              <a:t>Pratik Gawand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+mj-lt"/>
              </a:rPr>
              <a:t>Setup Backend &amp; Frontend and User Module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+mj-lt"/>
              </a:rPr>
              <a:t>Deployment of application on Heroku</a:t>
            </a:r>
          </a:p>
          <a:p>
            <a:pPr lvl="1"/>
            <a:endParaRPr lang="en-US" sz="2400" dirty="0">
              <a:solidFill>
                <a:schemeClr val="bg1"/>
              </a:solidFill>
              <a:latin typeface="+mj-lt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err="1">
                <a:solidFill>
                  <a:schemeClr val="bg1"/>
                </a:solidFill>
                <a:latin typeface="+mj-lt"/>
              </a:rPr>
              <a:t>Sathwik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 Hegde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+mj-lt"/>
              </a:rPr>
              <a:t>Expense CRUD / LIST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+mj-lt"/>
              </a:rPr>
              <a:t>Help Section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+mj-lt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+mj-lt"/>
              </a:rPr>
              <a:t>Ganesh Dharani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+mj-lt"/>
              </a:rPr>
              <a:t>Setup Backend for Report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+mj-lt"/>
              </a:rPr>
              <a:t>API for Report and Expense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+mj-lt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err="1">
                <a:solidFill>
                  <a:schemeClr val="bg1"/>
                </a:solidFill>
                <a:latin typeface="+mj-lt"/>
              </a:rPr>
              <a:t>Shenckerr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+mj-lt"/>
              </a:rPr>
              <a:t>Gollapudi</a:t>
            </a:r>
            <a:endParaRPr lang="en-US" sz="3200" dirty="0">
              <a:solidFill>
                <a:schemeClr val="bg1"/>
              </a:solidFill>
              <a:latin typeface="+mj-lt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+mj-lt"/>
              </a:rPr>
              <a:t>Charts and Report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+mj-lt"/>
              </a:rPr>
              <a:t>Home Page module</a:t>
            </a:r>
          </a:p>
        </p:txBody>
      </p:sp>
    </p:spTree>
    <p:extLst>
      <p:ext uri="{BB962C8B-B14F-4D97-AF65-F5344CB8AC3E}">
        <p14:creationId xmlns:p14="http://schemas.microsoft.com/office/powerpoint/2010/main" val="17782609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A8E9C91B-7EAD-4562-AB0E-DFB9663AE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1497DE5-0939-4D1D-9350-0C5E1B209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CCC70ED-6C63-4537-B7EB-51990D6C0A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724" y="457200"/>
            <a:ext cx="11274552" cy="5943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76E24C1-2968-40DC-A36E-F6B85F0F0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732" y="521208"/>
            <a:ext cx="11146536" cy="581558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DC98213-475A-4881-B542-DF6FC50EBD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2732" y="521208"/>
            <a:ext cx="11146536" cy="5815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3112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8E9C91B-7EAD-4562-AB0E-DFB9663AE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1497DE5-0939-4D1D-9350-0C5E1B209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CCC70ED-6C63-4537-B7EB-51990D6C0A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724" y="457200"/>
            <a:ext cx="11274552" cy="5943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76E24C1-2968-40DC-A36E-F6B85F0F0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732" y="521208"/>
            <a:ext cx="11146536" cy="581558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F540EC5-2657-4A06-964F-1112B94FCD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2732" y="521208"/>
            <a:ext cx="11146535" cy="5815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4549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497DE5-0939-4D1D-9350-0C5E1B209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CCC70ED-6C63-4537-B7EB-51990D6C0A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724" y="457200"/>
            <a:ext cx="11274552" cy="5943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76E24C1-2968-40DC-A36E-F6B85F0F0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732" y="521208"/>
            <a:ext cx="11146536" cy="581558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BE1C1DF-0C17-4632-A434-1866C0CE04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2732" y="521208"/>
            <a:ext cx="11146535" cy="5815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5958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497DE5-0939-4D1D-9350-0C5E1B209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CCC70ED-6C63-4537-B7EB-51990D6C0A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724" y="457200"/>
            <a:ext cx="11274552" cy="5943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76E24C1-2968-40DC-A36E-F6B85F0F0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732" y="521208"/>
            <a:ext cx="11146536" cy="581558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12576D1-C5C9-422A-8EDA-E4FB346B66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2732" y="521208"/>
            <a:ext cx="11146535" cy="5815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015053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2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03EEFF0-FB57-4CB4-8BFC-DF397689E2ED}">
  <ds:schemaRefs>
    <ds:schemaRef ds:uri="http://schemas.microsoft.com/office/2006/documentManagement/types"/>
    <ds:schemaRef ds:uri="http://www.w3.org/XML/1998/namespace"/>
    <ds:schemaRef ds:uri="http://schemas.openxmlformats.org/package/2006/metadata/core-properties"/>
    <ds:schemaRef ds:uri="http://schemas.microsoft.com/office/2006/metadata/properties"/>
    <ds:schemaRef ds:uri="http://purl.org/dc/terms/"/>
    <ds:schemaRef ds:uri="71af3243-3dd4-4a8d-8c0d-dd76da1f02a5"/>
    <ds:schemaRef ds:uri="http://purl.org/dc/dcmitype/"/>
    <ds:schemaRef ds:uri="http://schemas.microsoft.com/office/infopath/2007/PartnerControls"/>
    <ds:schemaRef ds:uri="16c05727-aa75-4e4a-9b5f-8a80a1165891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3932EF5-314F-409E-8020-FEE5FA0795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349</TotalTime>
  <Words>267</Words>
  <Application>Microsoft Office PowerPoint</Application>
  <PresentationFormat>Widescreen</PresentationFormat>
  <Paragraphs>71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Bookman Old Style</vt:lpstr>
      <vt:lpstr>Calibri</vt:lpstr>
      <vt:lpstr>Franklin Gothic Book</vt:lpstr>
      <vt:lpstr>1_RetrospectVTI</vt:lpstr>
      <vt:lpstr>Expensify</vt:lpstr>
      <vt:lpstr>Purpose</vt:lpstr>
      <vt:lpstr>Techstack</vt:lpstr>
      <vt:lpstr>Features Implemented</vt:lpstr>
      <vt:lpstr>Contributions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Expensify</dc:title>
  <dc:creator>Ganesh Kumar Dharani</dc:creator>
  <cp:lastModifiedBy>Pratik G</cp:lastModifiedBy>
  <cp:revision>5</cp:revision>
  <dcterms:created xsi:type="dcterms:W3CDTF">2022-04-26T21:02:42Z</dcterms:created>
  <dcterms:modified xsi:type="dcterms:W3CDTF">2022-04-27T14:26:02Z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